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21"/>
  </p:notesMasterIdLst>
  <p:handoutMasterIdLst>
    <p:handoutMasterId r:id="rId22"/>
  </p:handoutMasterIdLst>
  <p:sldIdLst>
    <p:sldId id="378" r:id="rId2"/>
    <p:sldId id="380" r:id="rId3"/>
    <p:sldId id="420" r:id="rId4"/>
    <p:sldId id="381" r:id="rId5"/>
    <p:sldId id="424" r:id="rId6"/>
    <p:sldId id="417" r:id="rId7"/>
    <p:sldId id="416" r:id="rId8"/>
    <p:sldId id="396" r:id="rId9"/>
    <p:sldId id="427" r:id="rId10"/>
    <p:sldId id="428" r:id="rId11"/>
    <p:sldId id="425" r:id="rId12"/>
    <p:sldId id="426" r:id="rId13"/>
    <p:sldId id="422" r:id="rId14"/>
    <p:sldId id="429" r:id="rId15"/>
    <p:sldId id="430" r:id="rId16"/>
    <p:sldId id="421" r:id="rId17"/>
    <p:sldId id="431" r:id="rId18"/>
    <p:sldId id="423" r:id="rId19"/>
    <p:sldId id="411" r:id="rId20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381"/>
            <p14:sldId id="424"/>
            <p14:sldId id="417"/>
            <p14:sldId id="416"/>
            <p14:sldId id="396"/>
            <p14:sldId id="427"/>
            <p14:sldId id="428"/>
            <p14:sldId id="425"/>
            <p14:sldId id="426"/>
            <p14:sldId id="422"/>
            <p14:sldId id="429"/>
            <p14:sldId id="430"/>
            <p14:sldId id="421"/>
            <p14:sldId id="431"/>
            <p14:sldId id="423"/>
            <p14:sldId id="4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3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28" autoAdjust="0"/>
    <p:restoredTop sz="95274" autoAdjust="0"/>
  </p:normalViewPr>
  <p:slideViewPr>
    <p:cSldViewPr snapToGrid="0" snapToObjects="1">
      <p:cViewPr varScale="1">
        <p:scale>
          <a:sx n="87" d="100"/>
          <a:sy n="87" d="100"/>
        </p:scale>
        <p:origin x="365" y="58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jer\Dropbox%20(IRIS%20Group)\IRIS%20Group%20Team%20Folder\Igangv&#230;rende%20projekter\Aalborg%20Universitet%20-%20effekter%20af%20samarbejde\Data\Registerdata\Databehandling%20-%20Aalborg%20-%20FoUoI%20samarbejd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Kommercial!$A$81</c:f>
              <c:strCache>
                <c:ptCount val="1"/>
                <c:pt idx="0">
                  <c:v>Aalborg University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Kommercial!$B$81:$Q$81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7</c:v>
                </c:pt>
                <c:pt idx="6">
                  <c:v>14</c:v>
                </c:pt>
                <c:pt idx="7">
                  <c:v>37</c:v>
                </c:pt>
                <c:pt idx="8">
                  <c:v>18</c:v>
                </c:pt>
                <c:pt idx="9">
                  <c:v>21</c:v>
                </c:pt>
                <c:pt idx="10">
                  <c:v>35</c:v>
                </c:pt>
                <c:pt idx="11">
                  <c:v>23</c:v>
                </c:pt>
                <c:pt idx="12">
                  <c:v>27</c:v>
                </c:pt>
                <c:pt idx="13">
                  <c:v>40</c:v>
                </c:pt>
                <c:pt idx="14">
                  <c:v>50</c:v>
                </c:pt>
                <c:pt idx="15">
                  <c:v>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A8-453D-A384-60D1597DE355}"/>
            </c:ext>
          </c:extLst>
        </c:ser>
        <c:ser>
          <c:idx val="1"/>
          <c:order val="1"/>
          <c:tx>
            <c:strRef>
              <c:f>Kommercial!$A$82</c:f>
              <c:strCache>
                <c:ptCount val="1"/>
                <c:pt idx="0">
                  <c:v>Other universities in total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Kommercial!$B$82:$Q$82</c:f>
              <c:numCache>
                <c:formatCode>General</c:formatCode>
                <c:ptCount val="16"/>
                <c:pt idx="0">
                  <c:v>10</c:v>
                </c:pt>
                <c:pt idx="1">
                  <c:v>31</c:v>
                </c:pt>
                <c:pt idx="2">
                  <c:v>20</c:v>
                </c:pt>
                <c:pt idx="3">
                  <c:v>26</c:v>
                </c:pt>
                <c:pt idx="4">
                  <c:v>33</c:v>
                </c:pt>
                <c:pt idx="5">
                  <c:v>67</c:v>
                </c:pt>
                <c:pt idx="6">
                  <c:v>92</c:v>
                </c:pt>
                <c:pt idx="7">
                  <c:v>46</c:v>
                </c:pt>
                <c:pt idx="8">
                  <c:v>59</c:v>
                </c:pt>
                <c:pt idx="9">
                  <c:v>48</c:v>
                </c:pt>
                <c:pt idx="10">
                  <c:v>61</c:v>
                </c:pt>
                <c:pt idx="11">
                  <c:v>73</c:v>
                </c:pt>
                <c:pt idx="12">
                  <c:v>64</c:v>
                </c:pt>
                <c:pt idx="13">
                  <c:v>88</c:v>
                </c:pt>
                <c:pt idx="14">
                  <c:v>60</c:v>
                </c:pt>
                <c:pt idx="15">
                  <c:v>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5A8-453D-A384-60D1597DE3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842112"/>
        <c:axId val="32843648"/>
      </c:lineChart>
      <c:catAx>
        <c:axId val="3284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S"/>
          </a:p>
        </c:txPr>
        <c:crossAx val="32843648"/>
        <c:crosses val="autoZero"/>
        <c:auto val="1"/>
        <c:lblAlgn val="ctr"/>
        <c:lblOffset val="100"/>
        <c:noMultiLvlLbl val="0"/>
      </c:catAx>
      <c:valAx>
        <c:axId val="32843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S"/>
          </a:p>
        </c:txPr>
        <c:crossAx val="32842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6T18:04:05.381" idx="1">
    <p:pos x="6863" y="559"/>
    <p:text>THIS IS WRONG!!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6T18:44:16.880" idx="2">
    <p:pos x="7216" y="226"/>
    <p:text>Not much to say about this graphs... maybe show also the change in temperature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6T18:52:03.589" idx="3">
    <p:pos x="5639" y="216"/>
    <p:text>Try to get the efficiency in boost mode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78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30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endParaRPr lang="da-DK"/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2756E3-56CD-4B0B-AD08-83784E602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713" y="860532"/>
            <a:ext cx="5777287" cy="4689837"/>
          </a:xfrm>
          <a:prstGeom prst="rect">
            <a:avLst/>
          </a:prstGeom>
        </p:spPr>
      </p:pic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7251676" y="5545496"/>
            <a:ext cx="452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Finite</a:t>
            </a:r>
            <a:r>
              <a:rPr lang="es-ES" sz="1600" dirty="0"/>
              <a:t> </a:t>
            </a:r>
            <a:r>
              <a:rPr lang="es-ES" sz="1600" dirty="0" err="1"/>
              <a:t>state</a:t>
            </a:r>
            <a:r>
              <a:rPr lang="es-ES" sz="1600" dirty="0"/>
              <a:t> machine </a:t>
            </a:r>
            <a:r>
              <a:rPr lang="es-ES" sz="1600" dirty="0" err="1"/>
              <a:t>for</a:t>
            </a:r>
            <a:r>
              <a:rPr lang="es-ES" sz="1600" dirty="0"/>
              <a:t> P&amp;O </a:t>
            </a:r>
            <a:r>
              <a:rPr lang="es-ES" sz="1600" dirty="0" err="1"/>
              <a:t>algorithm</a:t>
            </a:r>
            <a:endParaRPr lang="en-US" sz="1600" dirty="0"/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3F490589-52DB-4CA8-9981-25171B93863D}"/>
              </a:ext>
            </a:extLst>
          </p:cNvPr>
          <p:cNvSpPr txBox="1"/>
          <p:nvPr/>
        </p:nvSpPr>
        <p:spPr>
          <a:xfrm>
            <a:off x="587373" y="4635476"/>
            <a:ext cx="6145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Problems</a:t>
            </a:r>
            <a:r>
              <a:rPr lang="es-ES" sz="1600" spc="300" dirty="0"/>
              <a:t>: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“If/else” structure difficult to find errors</a:t>
            </a:r>
          </a:p>
          <a:p>
            <a:pPr rtl="0"/>
            <a:r>
              <a:rPr lang="en-GB" sz="1600" spc="300" dirty="0"/>
              <a:t>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 Variable step required more complex code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4C865D-79B7-49D3-994E-B87D7B58E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837" y="1781642"/>
            <a:ext cx="3815968" cy="298840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  <a:ln w="22225">
            <a:solidFill>
              <a:schemeClr val="tx1"/>
            </a:solidFill>
          </a:ln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DD5BBDB-2A0B-4264-A669-4866C32757C3}"/>
              </a:ext>
            </a:extLst>
          </p:cNvPr>
          <p:cNvSpPr/>
          <p:nvPr/>
        </p:nvSpPr>
        <p:spPr>
          <a:xfrm>
            <a:off x="2954215" y="3275847"/>
            <a:ext cx="2823073" cy="200796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EFC66B50-1CC8-4BD4-A933-3FF1B1E81174}"/>
              </a:ext>
            </a:extLst>
          </p:cNvPr>
          <p:cNvCxnSpPr>
            <a:cxnSpLocks/>
          </p:cNvCxnSpPr>
          <p:nvPr/>
        </p:nvCxnSpPr>
        <p:spPr>
          <a:xfrm>
            <a:off x="2371411" y="3096484"/>
            <a:ext cx="582804" cy="2796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C11AEED-18EB-4C68-8EAD-0C61D8B792CF}"/>
              </a:ext>
            </a:extLst>
          </p:cNvPr>
          <p:cNvSpPr txBox="1"/>
          <p:nvPr/>
        </p:nvSpPr>
        <p:spPr>
          <a:xfrm>
            <a:off x="262834" y="1942322"/>
            <a:ext cx="23167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300" dirty="0" err="1"/>
              <a:t>When</a:t>
            </a:r>
            <a:r>
              <a:rPr lang="es-ES" b="1" spc="300" dirty="0"/>
              <a:t> </a:t>
            </a:r>
            <a:r>
              <a:rPr lang="es-ES" b="1" spc="300" dirty="0" err="1"/>
              <a:t>crossing</a:t>
            </a:r>
            <a:r>
              <a:rPr lang="es-ES" b="1" spc="300" dirty="0"/>
              <a:t> </a:t>
            </a:r>
            <a:r>
              <a:rPr lang="es-ES" b="1" spc="300" dirty="0" err="1"/>
              <a:t>the</a:t>
            </a:r>
            <a:r>
              <a:rPr lang="es-ES" b="1" spc="300" dirty="0"/>
              <a:t> MPP </a:t>
            </a:r>
            <a:r>
              <a:rPr lang="es-ES" b="1" spc="300" dirty="0" err="1"/>
              <a:t>the</a:t>
            </a:r>
            <a:r>
              <a:rPr lang="es-ES" b="1" spc="300" dirty="0"/>
              <a:t> control variable </a:t>
            </a:r>
            <a:r>
              <a:rPr lang="es-ES" b="1" spc="300" dirty="0" err="1"/>
              <a:t>is</a:t>
            </a:r>
            <a:r>
              <a:rPr lang="es-ES" b="1" spc="300" dirty="0"/>
              <a:t> </a:t>
            </a:r>
            <a:r>
              <a:rPr lang="es-ES" b="1" spc="300" dirty="0" err="1"/>
              <a:t>reduced</a:t>
            </a:r>
            <a:r>
              <a:rPr lang="es-ES" b="1" spc="300" dirty="0"/>
              <a:t> </a:t>
            </a:r>
            <a:r>
              <a:rPr lang="es-ES" b="1" spc="300" dirty="0" err="1"/>
              <a:t>to</a:t>
            </a:r>
            <a:r>
              <a:rPr lang="es-ES" b="1" spc="300" dirty="0"/>
              <a:t> </a:t>
            </a:r>
            <a:r>
              <a:rPr lang="es-ES" b="1" spc="300" dirty="0" err="1"/>
              <a:t>half</a:t>
            </a:r>
            <a:r>
              <a:rPr lang="es-ES" b="1" spc="300" dirty="0"/>
              <a:t> </a:t>
            </a:r>
            <a:r>
              <a:rPr lang="es-ES" b="1" spc="300" dirty="0" err="1"/>
              <a:t>of</a:t>
            </a:r>
            <a:r>
              <a:rPr lang="es-ES" b="1" spc="300" dirty="0"/>
              <a:t> </a:t>
            </a:r>
            <a:r>
              <a:rPr lang="es-ES" b="1" spc="300" dirty="0" err="1"/>
              <a:t>its</a:t>
            </a:r>
            <a:r>
              <a:rPr lang="es-ES" b="1" spc="300" dirty="0"/>
              <a:t> </a:t>
            </a:r>
            <a:r>
              <a:rPr lang="es-ES" b="1" spc="300" dirty="0" err="1"/>
              <a:t>value</a:t>
            </a:r>
            <a:r>
              <a:rPr lang="es-ES" b="1" spc="300" dirty="0"/>
              <a:t> </a:t>
            </a:r>
            <a:r>
              <a:rPr lang="es-ES" b="1" spc="300" dirty="0" err="1"/>
              <a:t>iteratively</a:t>
            </a:r>
            <a:r>
              <a:rPr lang="es-ES" b="1" spc="300" dirty="0"/>
              <a:t>!</a:t>
            </a:r>
            <a:endParaRPr lang="da-DK" b="1" spc="300" dirty="0"/>
          </a:p>
        </p:txBody>
      </p:sp>
    </p:spTree>
    <p:extLst>
      <p:ext uri="{BB962C8B-B14F-4D97-AF65-F5344CB8AC3E}">
        <p14:creationId xmlns:p14="http://schemas.microsoft.com/office/powerpoint/2010/main" val="99168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Buck Mode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579566" y="5383430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267767" y="5378510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79DFCB-EE96-4A41-9A1C-06B553051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" y="1286909"/>
            <a:ext cx="4050543" cy="40505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8830019-E78A-4292-AB44-BE098A70B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6909"/>
            <a:ext cx="4050543" cy="4050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/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=99.38%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/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=99.96%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322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Boost Mode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442571" y="5178948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341643" y="512118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EAA4C6-CEF0-4B8E-B630-ACF2BB563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65" y="1255277"/>
            <a:ext cx="3923671" cy="39236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B1A49E-3D18-4417-BA03-EBF4C317E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36" y="1255276"/>
            <a:ext cx="3923672" cy="3923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/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=96.40%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/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=99.82%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145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Test Results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39697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irradiance- Buck Mode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AC291D-6BDD-4AB9-B028-2E96F6593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11" y="1354016"/>
            <a:ext cx="4001972" cy="40019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4078A1-3B31-49B7-BED9-D55F1F0B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983" y="1587965"/>
            <a:ext cx="6832693" cy="3418758"/>
          </a:xfrm>
          <a:prstGeom prst="rect">
            <a:avLst/>
          </a:prstGeom>
        </p:spPr>
      </p:pic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797558" y="5393145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129778" y="5089060"/>
            <a:ext cx="6440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9448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Efficiency of the converter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710467" y="4488295"/>
            <a:ext cx="6264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Voltages</a:t>
            </a:r>
            <a:r>
              <a:rPr lang="es-ES" sz="1600" dirty="0"/>
              <a:t> and </a:t>
            </a:r>
            <a:r>
              <a:rPr lang="es-ES" sz="1600" dirty="0" err="1"/>
              <a:t>powers</a:t>
            </a:r>
            <a:r>
              <a:rPr lang="es-ES" sz="1600" dirty="0"/>
              <a:t> at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converter’s</a:t>
            </a:r>
            <a:r>
              <a:rPr lang="es-ES" sz="1600" dirty="0"/>
              <a:t> input and output in Buck </a:t>
            </a:r>
            <a:r>
              <a:rPr lang="es-ES" sz="1600" dirty="0" err="1"/>
              <a:t>mode</a:t>
            </a:r>
            <a:r>
              <a:rPr lang="es-ES" sz="1600" dirty="0"/>
              <a:t>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55DDD1-0529-4244-B58B-B58BFFC9E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2" y="1354016"/>
            <a:ext cx="6264138" cy="3134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/>
              <p:nvPr/>
            </p:nvSpPr>
            <p:spPr>
              <a:xfrm>
                <a:off x="1699220" y="5221246"/>
                <a:ext cx="3458576" cy="565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𝑐𝑜𝑛𝑣𝑒𝑟𝑡𝑒𝑟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𝑃𝑉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∗100=93.15%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220" y="5221246"/>
                <a:ext cx="3458576" cy="565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352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Discussion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95361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Comparison simulation and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4240796"/>
                  </p:ext>
                </p:extLst>
              </p:nvPr>
            </p:nvGraphicFramePr>
            <p:xfrm>
              <a:off x="896536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4240796"/>
                  </p:ext>
                </p:extLst>
              </p:nvPr>
            </p:nvGraphicFramePr>
            <p:xfrm>
              <a:off x="896536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98507" r="-188985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218033" r="-18898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0712766"/>
                  </p:ext>
                </p:extLst>
              </p:nvPr>
            </p:nvGraphicFramePr>
            <p:xfrm>
              <a:off x="896536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0712766"/>
                  </p:ext>
                </p:extLst>
              </p:nvPr>
            </p:nvGraphicFramePr>
            <p:xfrm>
              <a:off x="896536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97059" r="-188985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219672" r="-188985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3622012"/>
                  </p:ext>
                </p:extLst>
              </p:nvPr>
            </p:nvGraphicFramePr>
            <p:xfrm>
              <a:off x="896535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3622012"/>
                  </p:ext>
                </p:extLst>
              </p:nvPr>
            </p:nvGraphicFramePr>
            <p:xfrm>
              <a:off x="896535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98507" r="-190239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218033" r="-19023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85717"/>
                  </p:ext>
                </p:extLst>
              </p:nvPr>
            </p:nvGraphicFramePr>
            <p:xfrm>
              <a:off x="896534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85717"/>
                  </p:ext>
                </p:extLst>
              </p:nvPr>
            </p:nvGraphicFramePr>
            <p:xfrm>
              <a:off x="896534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97059" r="-190239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219672" r="-190239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4847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0672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dsholder til billede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Thank you for your attention</a:t>
            </a:r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/>
              <a:t>Questions?</a:t>
            </a:r>
          </a:p>
        </p:txBody>
      </p:sp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/>
              <a:t>GENERAL GUIDELINES</a:t>
            </a:r>
          </a:p>
          <a:p>
            <a:pPr rtl="0"/>
            <a:r>
              <a:rPr lang="en-GB"/>
              <a:t>STUDENTS</a:t>
            </a:r>
          </a:p>
          <a:p>
            <a:pPr rtl="0"/>
            <a:r>
              <a:rPr lang="en-GB"/>
              <a:t>PBL</a:t>
            </a:r>
          </a:p>
          <a:p>
            <a:pPr rtl="0"/>
            <a:r>
              <a:rPr lang="en-GB"/>
              <a:t>RESEARCH AND RANKING</a:t>
            </a:r>
          </a:p>
          <a:p>
            <a:pPr rtl="0"/>
            <a:r>
              <a:rPr lang="en-GB"/>
              <a:t>BUSINESS COLLABORATION</a:t>
            </a:r>
          </a:p>
          <a:p>
            <a:pPr rtl="0"/>
            <a:r>
              <a:rPr lang="en-GB"/>
              <a:t>STRATEGY 2016-21</a:t>
            </a:r>
            <a:endParaRPr lang="da-DK" dirty="0"/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Introduction, </a:t>
            </a:r>
            <a:r>
              <a:rPr lang="en-GB" dirty="0">
                <a:solidFill>
                  <a:srgbClr val="FF0000"/>
                </a:solidFill>
              </a:rPr>
              <a:t>change random picture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ladsholder til billede 12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23528" y="0"/>
            <a:ext cx="4753232" cy="6858000"/>
          </a:xfr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AAU – KNOWLEDGE FOR THE WORLD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All degree programmes and research activities at Aalborg University are </a:t>
            </a:r>
            <a:r>
              <a:rPr lang="en-GB" sz="1600" b="1" spc="300" dirty="0"/>
              <a:t>problem and project-based</a:t>
            </a:r>
            <a:r>
              <a:rPr lang="en-GB" sz="1600" spc="300" dirty="0"/>
              <a:t> and have an </a:t>
            </a:r>
            <a:r>
              <a:rPr lang="en-GB" sz="1600" b="1" spc="300" dirty="0"/>
              <a:t>interdisciplinary</a:t>
            </a:r>
            <a:r>
              <a:rPr lang="en-GB" sz="1600" spc="300" dirty="0"/>
              <a:t> focus. 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Through strong interplay between staff and students and intense </a:t>
            </a:r>
            <a:r>
              <a:rPr lang="en-GB" sz="1600" b="1" spc="300" dirty="0"/>
              <a:t>collaboration</a:t>
            </a:r>
            <a:r>
              <a:rPr lang="en-GB" sz="1600" spc="300" dirty="0"/>
              <a:t> with public and private sectors, we offer degree programmes with a real-world approach and provide </a:t>
            </a:r>
            <a:r>
              <a:rPr lang="en-GB" sz="1600" b="1" spc="300" dirty="0"/>
              <a:t>world-class research</a:t>
            </a:r>
            <a:r>
              <a:rPr lang="en-GB" sz="1600" spc="300" dirty="0"/>
              <a:t>.</a:t>
            </a:r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This results in new insights, new solutions to societal challenges and </a:t>
            </a:r>
            <a:r>
              <a:rPr lang="en-GB" sz="1600" b="1" spc="300" dirty="0"/>
              <a:t>knowledge that changes the world</a:t>
            </a:r>
            <a:r>
              <a:rPr lang="en-GB" sz="1600" spc="3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5868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AAU – KNOWLEDGE FOR THE WORLD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All degree programmes and research activities at Aalborg University are </a:t>
            </a:r>
            <a:r>
              <a:rPr lang="en-GB" sz="1600" b="1" spc="300" dirty="0"/>
              <a:t>problem and project-based</a:t>
            </a:r>
            <a:r>
              <a:rPr lang="en-GB" sz="1600" spc="300" dirty="0"/>
              <a:t> and have an </a:t>
            </a:r>
            <a:r>
              <a:rPr lang="en-GB" sz="1600" b="1" spc="300" dirty="0"/>
              <a:t>interdisciplinary</a:t>
            </a:r>
            <a:r>
              <a:rPr lang="en-GB" sz="1600" spc="300" dirty="0"/>
              <a:t> focus. 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Through strong interplay between staff and students and intense </a:t>
            </a:r>
            <a:r>
              <a:rPr lang="en-GB" sz="1600" b="1" spc="300" dirty="0"/>
              <a:t>collaboration</a:t>
            </a:r>
            <a:r>
              <a:rPr lang="en-GB" sz="1600" spc="300" dirty="0"/>
              <a:t> with public and private sectors, we offer degree programmes with a real-world approach and provide </a:t>
            </a:r>
            <a:r>
              <a:rPr lang="en-GB" sz="1600" b="1" spc="300" dirty="0"/>
              <a:t>world-class research</a:t>
            </a:r>
            <a:r>
              <a:rPr lang="en-GB" sz="1600" spc="300" dirty="0"/>
              <a:t>.</a:t>
            </a:r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This results in new insights, new solutions to societal challenges and </a:t>
            </a:r>
            <a:r>
              <a:rPr lang="en-GB" sz="1600" b="1" spc="300" dirty="0"/>
              <a:t>knowledge that changes the world</a:t>
            </a:r>
            <a:r>
              <a:rPr lang="en-GB" sz="1600" spc="300" dirty="0"/>
              <a:t>. </a:t>
            </a:r>
          </a:p>
        </p:txBody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5523052"/>
              </p:ext>
            </p:extLst>
          </p:nvPr>
        </p:nvGraphicFramePr>
        <p:xfrm>
          <a:off x="6951944" y="2017361"/>
          <a:ext cx="4668555" cy="3469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143C0D65-504C-42D9-AE9E-CDCB6EEF5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298318"/>
              </p:ext>
            </p:extLst>
          </p:nvPr>
        </p:nvGraphicFramePr>
        <p:xfrm>
          <a:off x="2032000" y="2555819"/>
          <a:ext cx="81280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24792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holding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breath</a:t>
                      </a:r>
                      <a:r>
                        <a:rPr lang="da-DK" dirty="0"/>
                        <a:t> under </a:t>
                      </a:r>
                      <a:r>
                        <a:rPr lang="da-DK" dirty="0" err="1"/>
                        <a:t>water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without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criticizing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used</a:t>
                      </a:r>
                      <a:r>
                        <a:rPr lang="da-DK" dirty="0"/>
                        <a:t> for </a:t>
                      </a:r>
                      <a:r>
                        <a:rPr lang="da-DK" dirty="0" err="1"/>
                        <a:t>eating</a:t>
                      </a:r>
                      <a:r>
                        <a:rPr lang="da-DK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Thassilo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Aitor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19:57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331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096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3305995-1B4E-4DC0-AD0A-FBBD9750C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592576"/>
            <a:ext cx="4290064" cy="4290064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898D8A45-8B04-461F-819E-58F6F5D0D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92" y="1519541"/>
            <a:ext cx="4512023" cy="4512023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975360" y="5960171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Add</a:t>
            </a:r>
            <a:r>
              <a:rPr lang="da-DK" dirty="0"/>
              <a:t> a </a:t>
            </a:r>
            <a:r>
              <a:rPr lang="da-DK" dirty="0" err="1"/>
              <a:t>nice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caption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have multiple </a:t>
            </a:r>
            <a:r>
              <a:rPr lang="da-DK" dirty="0" err="1"/>
              <a:t>figures</a:t>
            </a:r>
            <a:r>
              <a:rPr lang="da-DK" dirty="0"/>
              <a:t> at </a:t>
            </a:r>
            <a:r>
              <a:rPr lang="da-DK" dirty="0" err="1"/>
              <a:t>one</a:t>
            </a:r>
            <a:r>
              <a:rPr lang="da-DK" dirty="0"/>
              <a:t> slide</a:t>
            </a:r>
            <a:endParaRPr lang="en-US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7232707" y="5919805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make sure that they are better aligned than this…</a:t>
            </a:r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MPPT algorithm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01924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5678381" y="4896882"/>
            <a:ext cx="594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Top figure: </a:t>
            </a:r>
            <a:r>
              <a:rPr lang="en-US" sz="1600" dirty="0"/>
              <a:t>Conversion ratio for buck and boost modes.</a:t>
            </a:r>
          </a:p>
          <a:p>
            <a:r>
              <a:rPr lang="en-US" sz="1600" i="1" dirty="0"/>
              <a:t>Bottom figure: </a:t>
            </a:r>
            <a:r>
              <a:rPr lang="en-US" sz="1600" dirty="0"/>
              <a:t>Mapping of the </a:t>
            </a:r>
            <a:r>
              <a:rPr lang="es-ES" sz="1600" dirty="0"/>
              <a:t>control variable </a:t>
            </a:r>
            <a:r>
              <a:rPr lang="es-ES" sz="1600" dirty="0" err="1"/>
              <a:t>valg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</a:t>
            </a:r>
            <a:r>
              <a:rPr lang="es-ES" sz="1600" dirty="0" err="1"/>
              <a:t>mode</a:t>
            </a:r>
            <a:r>
              <a:rPr lang="es-ES" sz="1600" dirty="0"/>
              <a:t> </a:t>
            </a:r>
            <a:r>
              <a:rPr lang="es-ES" sz="1600" dirty="0" err="1"/>
              <a:t>decision</a:t>
            </a:r>
            <a:r>
              <a:rPr lang="es-ES" sz="1600" dirty="0"/>
              <a:t>.</a:t>
            </a:r>
            <a:endParaRPr lang="en-US" sz="16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B8A1EA9-F572-42DD-A12A-AD7411864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26" y="967449"/>
            <a:ext cx="7182637" cy="39914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/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𝑏𝑢𝑐𝑘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/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1 − </m:t>
                        </m:r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𝑜𝑜𝑠𝑡</m:t>
                            </m:r>
                          </m:sub>
                        </m:sSub>
                      </m:den>
                    </m:f>
                  </m:oMath>
                </a14:m>
                <a:endParaRPr lang="es-E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blipFill>
                <a:blip r:embed="rId4"/>
                <a:stretch>
                  <a:fillRect l="-3021" b="-128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/>
              <p:nvPr/>
            </p:nvSpPr>
            <p:spPr>
              <a:xfrm>
                <a:off x="516878" y="3106927"/>
                <a:ext cx="4739425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s-ES" sz="1600" spc="300" dirty="0" err="1"/>
                  <a:t>Mapping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for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mode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decision</a:t>
                </a:r>
                <a:r>
                  <a:rPr lang="es-ES" sz="1600" spc="300" dirty="0"/>
                  <a:t>:</a:t>
                </a:r>
                <a:endParaRPr lang="da-DK" sz="1600" b="1" spc="300" dirty="0"/>
              </a:p>
              <a:p>
                <a:pPr rtl="0"/>
                <a:endParaRPr lang="da-DK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 err="1"/>
                  <a:t>valg</a:t>
                </a:r>
                <a:r>
                  <a:rPr lang="en-GB" sz="1600" spc="300" dirty="0"/>
                  <a:t>&lt;0.5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Buck mode</a:t>
                </a:r>
              </a:p>
              <a:p>
                <a:pPr marL="1257230" lvl="2" indent="-34290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1257230" lvl="2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s-ES" sz="1600" b="0" i="1" spc="30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  <m:sub>
                        <m:r>
                          <a:rPr lang="es-ES" sz="1600" b="0" i="1" spc="30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𝑏𝑢𝑐𝑘</m:t>
                        </m:r>
                      </m:sub>
                    </m:sSub>
                    <m:r>
                      <a:rPr lang="es-ES" sz="1600" b="0" i="1" spc="30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=2∗</m:t>
                    </m:r>
                    <m:r>
                      <a:rPr lang="es-ES" sz="1600" b="0" i="1" spc="30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𝑣𝑎𝑙𝑔</m:t>
                    </m:r>
                  </m:oMath>
                </a14:m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 If </a:t>
                </a:r>
                <a:r>
                  <a:rPr lang="en-GB" sz="1600" i="1" spc="300" dirty="0" err="1"/>
                  <a:t>valg</a:t>
                </a:r>
                <a14:m>
                  <m:oMath xmlns:m="http://schemas.openxmlformats.org/officeDocument/2006/math">
                    <m:r>
                      <a:rPr lang="en-GB" sz="160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GB" sz="1600" spc="300" dirty="0"/>
                  <a:t>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Boost mode</a:t>
                </a:r>
              </a:p>
              <a:p>
                <a:pPr marL="742915" lvl="1" indent="-285750">
                  <a:buFont typeface="Wingdings" panose="05000000000000000000" pitchFamily="2" charset="2"/>
                  <a:buChar char="Ø"/>
                </a:pPr>
                <a:endParaRPr lang="en-GB" sz="1600" i="1" spc="300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1200080" lvl="2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s-ES" sz="1600" b="0" i="1" spc="30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𝑜𝑜𝑠𝑡</m:t>
                        </m:r>
                      </m:sub>
                    </m:sSub>
                    <m:r>
                      <a:rPr lang="es-ES" sz="1600" i="1" spc="30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=2∗</m:t>
                    </m:r>
                    <m:r>
                      <a:rPr lang="es-ES" sz="1600" i="1" spc="30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𝑣𝑎𝑙𝑔</m:t>
                    </m:r>
                    <m:r>
                      <a:rPr lang="es-ES" sz="1600" b="0" i="1" spc="30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−1</m:t>
                    </m:r>
                  </m:oMath>
                </a14:m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78" y="3106927"/>
                <a:ext cx="4739425" cy="2800767"/>
              </a:xfrm>
              <a:prstGeom prst="rect">
                <a:avLst/>
              </a:prstGeom>
              <a:blipFill>
                <a:blip r:embed="rId5"/>
                <a:stretch>
                  <a:fillRect l="-772" t="-65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BD168E6B-0E53-42B2-8A2E-CBC3CD475CC9}"/>
              </a:ext>
            </a:extLst>
          </p:cNvPr>
          <p:cNvSpPr txBox="1"/>
          <p:nvPr/>
        </p:nvSpPr>
        <p:spPr>
          <a:xfrm>
            <a:off x="353365" y="5567037"/>
            <a:ext cx="506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300" dirty="0" err="1"/>
              <a:t>Incrementing</a:t>
            </a:r>
            <a:r>
              <a:rPr lang="es-ES" b="1" spc="300" dirty="0"/>
              <a:t> </a:t>
            </a:r>
            <a:r>
              <a:rPr lang="es-ES" b="1" i="1" spc="300" dirty="0" err="1"/>
              <a:t>valg</a:t>
            </a:r>
            <a:r>
              <a:rPr lang="es-ES" b="1" spc="300" dirty="0"/>
              <a:t> </a:t>
            </a:r>
            <a:r>
              <a:rPr lang="es-ES" b="1" spc="300" dirty="0" err="1"/>
              <a:t>means</a:t>
            </a:r>
            <a:r>
              <a:rPr lang="es-ES" b="1" spc="300" dirty="0"/>
              <a:t> </a:t>
            </a:r>
            <a:r>
              <a:rPr lang="es-ES" b="1" spc="300" dirty="0" err="1"/>
              <a:t>decreasing</a:t>
            </a:r>
            <a:r>
              <a:rPr lang="es-ES" b="1" spc="300" dirty="0"/>
              <a:t> PV </a:t>
            </a:r>
            <a:r>
              <a:rPr lang="es-ES" b="1" spc="300" dirty="0" err="1"/>
              <a:t>voltage</a:t>
            </a:r>
            <a:r>
              <a:rPr lang="es-ES" b="1" spc="300" dirty="0"/>
              <a:t>!</a:t>
            </a:r>
            <a:endParaRPr lang="da-DK" b="1" spc="300" dirty="0"/>
          </a:p>
        </p:txBody>
      </p:sp>
    </p:spTree>
    <p:extLst>
      <p:ext uri="{BB962C8B-B14F-4D97-AF65-F5344CB8AC3E}">
        <p14:creationId xmlns:p14="http://schemas.microsoft.com/office/powerpoint/2010/main" val="3845993756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187</TotalTime>
  <Words>595</Words>
  <Application>Microsoft Office PowerPoint</Application>
  <PresentationFormat>Panorámica</PresentationFormat>
  <Paragraphs>138</Paragraphs>
  <Slides>19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Montserrat Medium</vt:lpstr>
      <vt:lpstr>Wingdings</vt:lpstr>
      <vt:lpstr>AAU PowerPoint</vt:lpstr>
      <vt:lpstr>Presentación de PowerPoint</vt:lpstr>
      <vt:lpstr>CONTENT</vt:lpstr>
      <vt:lpstr>Introduction, change random picture</vt:lpstr>
      <vt:lpstr>AAU – KNOWLEDGE FOR THE WORLD</vt:lpstr>
      <vt:lpstr>AAU – KNOWLEDGE FOR THE WORLD</vt:lpstr>
      <vt:lpstr>Time Management Table</vt:lpstr>
      <vt:lpstr>Time Management Table</vt:lpstr>
      <vt:lpstr>MPPT algorithm</vt:lpstr>
      <vt:lpstr>Initial MPPT implementation</vt:lpstr>
      <vt:lpstr>Initial MPPT implementation</vt:lpstr>
      <vt:lpstr>Fixed vs variable perturb step – Buck Mode</vt:lpstr>
      <vt:lpstr>Fixed vs variable perturb step – Boost Mode</vt:lpstr>
      <vt:lpstr>Test Results </vt:lpstr>
      <vt:lpstr>Sudden change in irradiance- Buck Mode</vt:lpstr>
      <vt:lpstr>Efficiency of the converter</vt:lpstr>
      <vt:lpstr>Discussion</vt:lpstr>
      <vt:lpstr>Comparison simulation and experiments</vt:lpstr>
      <vt:lpstr>Converter design, change random picture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estefania ruiz arenaza</cp:lastModifiedBy>
  <cp:revision>482</cp:revision>
  <cp:lastPrinted>2017-03-09T03:48:56Z</cp:lastPrinted>
  <dcterms:created xsi:type="dcterms:W3CDTF">2016-11-10T06:07:03Z</dcterms:created>
  <dcterms:modified xsi:type="dcterms:W3CDTF">2019-01-06T19:38:50Z</dcterms:modified>
</cp:coreProperties>
</file>